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9" r:id="rId6"/>
    <p:sldId id="259" r:id="rId7"/>
    <p:sldId id="265" r:id="rId8"/>
    <p:sldId id="260" r:id="rId9"/>
    <p:sldId id="270" r:id="rId10"/>
    <p:sldId id="261" r:id="rId11"/>
    <p:sldId id="266" r:id="rId12"/>
    <p:sldId id="262" r:id="rId13"/>
    <p:sldId id="267" r:id="rId14"/>
    <p:sldId id="263" r:id="rId15"/>
    <p:sldId id="268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9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208912" cy="1730623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MATERIALES QUE HA DE ADQUIRIR EL ALUMNADO PARA LAS DISTINTAS MATERIAS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5445224"/>
            <a:ext cx="7920880" cy="648072"/>
          </a:xfrm>
        </p:spPr>
        <p:txBody>
          <a:bodyPr/>
          <a:lstStyle/>
          <a:p>
            <a:r>
              <a:rPr lang="es-ES" dirty="0" smtClean="0"/>
              <a:t>CURSO 2025- 2026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3350146"/>
            <a:ext cx="1937370" cy="19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9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22827" y="548680"/>
            <a:ext cx="5249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BACHILLERATO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FÍSICA Y QUÍMICA</a:t>
            </a:r>
          </a:p>
          <a:p>
            <a:pPr lvl="0" fontAlgn="base"/>
            <a:r>
              <a:rPr lang="es-ES_tradnl" dirty="0"/>
              <a:t>Libreta exclusiva para la materia. En el caso de usar archivador, un apartado </a:t>
            </a:r>
            <a:r>
              <a:rPr lang="es-ES_tradnl" dirty="0" err="1"/>
              <a:t>espec</a:t>
            </a:r>
            <a:r>
              <a:rPr lang="es-ES" dirty="0"/>
              <a:t>í</a:t>
            </a:r>
            <a:r>
              <a:rPr lang="es-ES_tradnl" dirty="0" err="1"/>
              <a:t>fico</a:t>
            </a:r>
            <a:r>
              <a:rPr lang="es-ES_tradnl" dirty="0"/>
              <a:t> para la </a:t>
            </a:r>
            <a:r>
              <a:rPr lang="es-ES_tradnl" dirty="0" smtClean="0"/>
              <a:t>asignatura.</a:t>
            </a:r>
            <a:endParaRPr lang="es-ES" dirty="0"/>
          </a:p>
          <a:p>
            <a:r>
              <a:rPr lang="es-ES_tradnl" dirty="0"/>
              <a:t>Calculadora </a:t>
            </a:r>
            <a:r>
              <a:rPr lang="es-ES_tradnl" dirty="0" smtClean="0"/>
              <a:t>científica.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86526" y="2654001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DIBUJO TÉCNICO I</a:t>
            </a:r>
          </a:p>
          <a:p>
            <a:r>
              <a:rPr lang="es-ES" dirty="0"/>
              <a:t>-Cuadernillo de Geometría en la librería </a:t>
            </a:r>
            <a:r>
              <a:rPr lang="es-ES" dirty="0" smtClean="0"/>
              <a:t>Alameda.</a:t>
            </a:r>
            <a:endParaRPr lang="es-ES" dirty="0"/>
          </a:p>
          <a:p>
            <a:r>
              <a:rPr lang="es-ES" dirty="0"/>
              <a:t>-Juego de escuadra y cartabón de 25 cm sin </a:t>
            </a:r>
            <a:r>
              <a:rPr lang="es-ES" dirty="0" err="1" smtClean="0"/>
              <a:t>milimetrar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-Regla de 30 </a:t>
            </a:r>
            <a:r>
              <a:rPr lang="es-ES" dirty="0" smtClean="0"/>
              <a:t>cm.</a:t>
            </a:r>
            <a:endParaRPr lang="es-ES" dirty="0"/>
          </a:p>
          <a:p>
            <a:r>
              <a:rPr lang="es-ES" dirty="0"/>
              <a:t>-Compás con ajuste de rueda.</a:t>
            </a:r>
          </a:p>
          <a:p>
            <a:r>
              <a:rPr lang="es-ES" dirty="0"/>
              <a:t>-Lápices HB/2HB y </a:t>
            </a:r>
            <a:r>
              <a:rPr lang="es-ES" dirty="0" smtClean="0"/>
              <a:t>2H.</a:t>
            </a:r>
            <a:endParaRPr lang="es-ES" dirty="0"/>
          </a:p>
          <a:p>
            <a:r>
              <a:rPr lang="es-ES" dirty="0"/>
              <a:t>-Sacapuntas y goma de borrar (mejor si es </a:t>
            </a:r>
            <a:r>
              <a:rPr lang="es-ES" dirty="0" err="1"/>
              <a:t>portagomas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-Carpeta de plástico con cierre para guardar el </a:t>
            </a:r>
            <a:r>
              <a:rPr lang="es-ES" dirty="0" smtClean="0"/>
              <a:t>material.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570927" y="501317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ECONOMÍA/ FINANZAS RESPONSABLES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  <a:ea typeface="Times New Roman"/>
              </a:rPr>
              <a:t>Bolígrafos, folios, 10 fundas de plástico y archivador compartido con otras materias.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</a:rPr>
              <a:t>Calculadora.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20669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22827" y="548680"/>
            <a:ext cx="5249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BACHILLERATO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478489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BIOLOGÍA Y GEOLOGÍA</a:t>
            </a:r>
          </a:p>
          <a:p>
            <a:r>
              <a:rPr lang="es-ES" dirty="0" smtClean="0"/>
              <a:t>-    Cuaderno </a:t>
            </a:r>
            <a:r>
              <a:rPr lang="es-ES" dirty="0"/>
              <a:t>(exclusivo para Biología y Geología) o bien hojas de recambio de cualquier tipo (</a:t>
            </a:r>
            <a:r>
              <a:rPr lang="es-ES" dirty="0" smtClean="0"/>
              <a:t>cuadros,</a:t>
            </a:r>
            <a:r>
              <a:rPr lang="es-ES" dirty="0"/>
              <a:t> rayas, folio blanco, ...) de tamaño folio y fundas de plástico</a:t>
            </a:r>
            <a:r>
              <a:rPr lang="es-ES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Bolígrafos </a:t>
            </a:r>
            <a:r>
              <a:rPr lang="es-ES" dirty="0"/>
              <a:t>(azul o negro y rojo), lápiz, lápices de colores, regla</a:t>
            </a:r>
            <a:r>
              <a:rPr lang="es-E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dirty="0"/>
              <a:t>Agenda </a:t>
            </a:r>
            <a:r>
              <a:rPr lang="es-ES" dirty="0" smtClean="0"/>
              <a:t>escolar (no hay modelo oficial de centro, cualquiera de las que hay en el mercado).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605590" y="3553950"/>
            <a:ext cx="8352928" cy="128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avanzado bilingüe inglés- </a:t>
            </a:r>
            <a:r>
              <a:rPr lang="es-ES" dirty="0" smtClean="0">
                <a:ea typeface="Calibri"/>
              </a:rPr>
              <a:t>español.</a:t>
            </a:r>
            <a:endParaRPr lang="es-ES" dirty="0">
              <a:ea typeface="Calibri"/>
            </a:endParaRPr>
          </a:p>
          <a:p>
            <a:endParaRPr lang="es-ES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467544" y="483737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509754" y="573325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32439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22827" y="548680"/>
            <a:ext cx="5249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BACHILLERATO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FÍSICA Y QUÍMICA</a:t>
            </a:r>
          </a:p>
          <a:p>
            <a:pPr lvl="0" fontAlgn="base"/>
            <a:r>
              <a:rPr lang="es-ES_tradnl" dirty="0" smtClean="0"/>
              <a:t>- Libreta </a:t>
            </a:r>
            <a:r>
              <a:rPr lang="es-ES_tradnl" dirty="0"/>
              <a:t>exclusiva para la materia. En el caso de usar archivador, un apartado </a:t>
            </a:r>
            <a:r>
              <a:rPr lang="es-ES_tradnl" dirty="0" err="1"/>
              <a:t>espec</a:t>
            </a:r>
            <a:r>
              <a:rPr lang="es-ES" dirty="0"/>
              <a:t>í</a:t>
            </a:r>
            <a:r>
              <a:rPr lang="es-ES_tradnl" dirty="0" err="1"/>
              <a:t>fico</a:t>
            </a:r>
            <a:r>
              <a:rPr lang="es-ES_tradnl" dirty="0"/>
              <a:t> para la </a:t>
            </a:r>
            <a:r>
              <a:rPr lang="es-ES_tradnl" dirty="0" smtClean="0"/>
              <a:t>asignatura.</a:t>
            </a:r>
            <a:endParaRPr lang="es-ES" dirty="0"/>
          </a:p>
          <a:p>
            <a:r>
              <a:rPr lang="es-ES_tradnl" dirty="0" smtClean="0"/>
              <a:t>- Calculadora científica.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93948" y="2721236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DIBUJO TÉCNICO II</a:t>
            </a:r>
          </a:p>
          <a:p>
            <a:r>
              <a:rPr lang="es-ES" dirty="0"/>
              <a:t>-Cuadernillo de </a:t>
            </a:r>
            <a:r>
              <a:rPr lang="es-ES" dirty="0" smtClean="0"/>
              <a:t>Geometría en la librería Alameda.</a:t>
            </a:r>
          </a:p>
          <a:p>
            <a:r>
              <a:rPr lang="es-ES" dirty="0" smtClean="0"/>
              <a:t>-</a:t>
            </a:r>
            <a:r>
              <a:rPr lang="es-ES" dirty="0"/>
              <a:t>Juego de escuadra y cartabón de 25 cm sin </a:t>
            </a:r>
            <a:r>
              <a:rPr lang="es-ES" dirty="0" err="1" smtClean="0"/>
              <a:t>milimetrar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-Regla de 30 </a:t>
            </a:r>
            <a:r>
              <a:rPr lang="es-ES" dirty="0" smtClean="0"/>
              <a:t>cm.</a:t>
            </a:r>
            <a:endParaRPr lang="es-ES" dirty="0"/>
          </a:p>
          <a:p>
            <a:r>
              <a:rPr lang="es-ES" dirty="0"/>
              <a:t>-Compás con ajuste de rueda.</a:t>
            </a:r>
          </a:p>
          <a:p>
            <a:r>
              <a:rPr lang="es-ES" dirty="0"/>
              <a:t>-Lápices HB/2HB y </a:t>
            </a:r>
            <a:r>
              <a:rPr lang="es-ES" dirty="0" smtClean="0"/>
              <a:t>2H.</a:t>
            </a:r>
            <a:endParaRPr lang="es-ES" dirty="0"/>
          </a:p>
          <a:p>
            <a:r>
              <a:rPr lang="es-ES" dirty="0"/>
              <a:t>-Sacapuntas y goma de borrar (mejor si es </a:t>
            </a:r>
            <a:r>
              <a:rPr lang="es-ES" dirty="0" err="1"/>
              <a:t>portagomas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-Carpeta de plástico con cierre para guardar el </a:t>
            </a:r>
            <a:r>
              <a:rPr lang="es-ES" dirty="0" smtClean="0"/>
              <a:t>material.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570927" y="5013176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EMPRESA Y DISEÑO DE MODELOS DE NEGOCIO/ FUNDAMENTOS DE ADMINISTRACIÓN Y GESTIÓN DE EMPRESAS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  <a:ea typeface="Times New Roman"/>
              </a:rPr>
              <a:t>Bolígrafos, folios, 10 fundas de plástico y archivador compartido con otras materias.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</a:rPr>
              <a:t>Calculadora.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38573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22827" y="548680"/>
            <a:ext cx="5249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BACHILLERATO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478489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BIOLOGÍA Y GEOLOGÍA</a:t>
            </a:r>
          </a:p>
          <a:p>
            <a:r>
              <a:rPr lang="es-ES" dirty="0" smtClean="0"/>
              <a:t>-    Cuaderno </a:t>
            </a:r>
            <a:r>
              <a:rPr lang="es-ES" dirty="0"/>
              <a:t>(exclusivo para Biología y Geología) o bien hojas de recambio de cualquier tipo (</a:t>
            </a:r>
            <a:r>
              <a:rPr lang="es-ES" dirty="0" smtClean="0"/>
              <a:t>cuadros,</a:t>
            </a:r>
            <a:r>
              <a:rPr lang="es-ES" dirty="0"/>
              <a:t> rayas, folio blanco, ...) de tamaño folio y fundas de plástico</a:t>
            </a:r>
            <a:r>
              <a:rPr lang="es-ES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Bolígrafos </a:t>
            </a:r>
            <a:r>
              <a:rPr lang="es-ES" dirty="0"/>
              <a:t>(azul o negro y rojo), lápiz, lápices de colores, regla</a:t>
            </a:r>
            <a:r>
              <a:rPr lang="es-E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dirty="0"/>
              <a:t>Agenda </a:t>
            </a:r>
            <a:r>
              <a:rPr lang="es-ES" dirty="0" smtClean="0"/>
              <a:t>escolar (no hay modelo oficial de centro, cualquiera de las que hay en el mercado).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605590" y="3553950"/>
            <a:ext cx="8352928" cy="128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avanzado bilingüe inglés- </a:t>
            </a:r>
            <a:r>
              <a:rPr lang="es-ES" dirty="0" smtClean="0">
                <a:ea typeface="Calibri"/>
              </a:rPr>
              <a:t>español.</a:t>
            </a:r>
            <a:endParaRPr lang="es-ES" dirty="0">
              <a:ea typeface="Calibri"/>
            </a:endParaRPr>
          </a:p>
          <a:p>
            <a:endParaRPr lang="es-ES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570928" y="486430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664685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8928" y="404664"/>
            <a:ext cx="8864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CFGB PELUQUERÍA Y ESTÉTICA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1º Curso:</a:t>
            </a:r>
            <a:endParaRPr lang="es-ES" dirty="0"/>
          </a:p>
          <a:p>
            <a:r>
              <a:rPr lang="es-ES" b="1" dirty="0"/>
              <a:t>-</a:t>
            </a:r>
            <a:r>
              <a:rPr lang="es-ES" dirty="0"/>
              <a:t> Uniforme o bata color negro.</a:t>
            </a:r>
          </a:p>
          <a:p>
            <a:r>
              <a:rPr lang="es-ES" dirty="0"/>
              <a:t>- Toalla negra tamaño lavabo.</a:t>
            </a:r>
          </a:p>
          <a:p>
            <a:r>
              <a:rPr lang="es-ES" dirty="0"/>
              <a:t>- Rollo de papel aluminio.</a:t>
            </a:r>
          </a:p>
          <a:p>
            <a:r>
              <a:rPr lang="es-ES" dirty="0"/>
              <a:t>- 1 libreta por cada asignatura o porfolio con separadores y hojas.</a:t>
            </a:r>
          </a:p>
          <a:p>
            <a:r>
              <a:rPr lang="es-ES" dirty="0"/>
              <a:t>- Fundas de plástico transparentes tamaño A4.</a:t>
            </a:r>
          </a:p>
          <a:p>
            <a:r>
              <a:rPr lang="es-ES" dirty="0"/>
              <a:t>- Estuche con bolígrafos, lápiz, goma y un fluorescente.</a:t>
            </a:r>
          </a:p>
          <a:p>
            <a:r>
              <a:rPr lang="es-ES" dirty="0"/>
              <a:t> </a:t>
            </a:r>
          </a:p>
          <a:p>
            <a:r>
              <a:rPr lang="es-ES" dirty="0"/>
              <a:t> </a:t>
            </a:r>
          </a:p>
          <a:p>
            <a:r>
              <a:rPr lang="es-ES" dirty="0"/>
              <a:t> </a:t>
            </a:r>
          </a:p>
          <a:p>
            <a:r>
              <a:rPr lang="es-ES" b="1" dirty="0"/>
              <a:t>2º Curso:</a:t>
            </a:r>
            <a:r>
              <a:rPr lang="es-ES" dirty="0"/>
              <a:t> </a:t>
            </a:r>
          </a:p>
          <a:p>
            <a:r>
              <a:rPr lang="es-ES" dirty="0"/>
              <a:t>- Uniforme o bata color negro.</a:t>
            </a:r>
          </a:p>
          <a:p>
            <a:r>
              <a:rPr lang="es-ES" dirty="0"/>
              <a:t>- Toalla negra tamaño lavabo.</a:t>
            </a:r>
          </a:p>
          <a:p>
            <a:r>
              <a:rPr lang="es-ES" dirty="0"/>
              <a:t>- Bloc de anillas.</a:t>
            </a:r>
          </a:p>
          <a:p>
            <a:r>
              <a:rPr lang="es-ES" dirty="0"/>
              <a:t>- Bolígrafo, lápiz y goma.</a:t>
            </a:r>
          </a:p>
        </p:txBody>
      </p:sp>
    </p:spTree>
    <p:extLst>
      <p:ext uri="{BB962C8B-B14F-4D97-AF65-F5344CB8AC3E}">
        <p14:creationId xmlns:p14="http://schemas.microsoft.com/office/powerpoint/2010/main" val="245137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96289" y="404664"/>
            <a:ext cx="829002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ALUMNADO DE EDUCACIÓN</a:t>
            </a:r>
          </a:p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COMPENSATORIA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32933" y="2708920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-Libreta de una pauta y tamaño folio para Lenguaje.</a:t>
            </a:r>
          </a:p>
          <a:p>
            <a:r>
              <a:rPr lang="es-ES" dirty="0"/>
              <a:t>-Libreta de una pauta y tamaño folio para Sociales.</a:t>
            </a:r>
          </a:p>
          <a:p>
            <a:r>
              <a:rPr lang="es-ES" dirty="0"/>
              <a:t>-Libreta de cuadros y tamaño folio para Matemáticas.</a:t>
            </a:r>
          </a:p>
          <a:p>
            <a:r>
              <a:rPr lang="pt-PT" dirty="0"/>
              <a:t>-Bolígrafo azul o negro</a:t>
            </a:r>
            <a:endParaRPr lang="es-ES" dirty="0"/>
          </a:p>
          <a:p>
            <a:r>
              <a:rPr lang="pt-PT" dirty="0"/>
              <a:t>-Bolígrafo rojo.</a:t>
            </a:r>
            <a:endParaRPr lang="es-ES" dirty="0"/>
          </a:p>
          <a:p>
            <a:r>
              <a:rPr lang="es-ES" dirty="0"/>
              <a:t>-</a:t>
            </a:r>
            <a:r>
              <a:rPr lang="es-ES" dirty="0" err="1"/>
              <a:t>Subrayador</a:t>
            </a:r>
            <a:r>
              <a:rPr lang="es-ES" dirty="0"/>
              <a:t> fosforescente amarillo.</a:t>
            </a:r>
          </a:p>
          <a:p>
            <a:r>
              <a:rPr lang="es-ES" dirty="0"/>
              <a:t>-Regla.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2382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478489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TECNOLOGÍA</a:t>
            </a:r>
          </a:p>
          <a:p>
            <a:r>
              <a:rPr lang="es-ES" dirty="0"/>
              <a:t>El cuadernillo de actividades que se le proporcionará al alumno a lo largo del </a:t>
            </a:r>
            <a:r>
              <a:rPr lang="es-ES" dirty="0" smtClean="0"/>
              <a:t>curso.</a:t>
            </a:r>
          </a:p>
          <a:p>
            <a:r>
              <a:rPr lang="es-ES" dirty="0" smtClean="0"/>
              <a:t>Un </a:t>
            </a:r>
            <a:r>
              <a:rPr lang="es-ES" dirty="0"/>
              <a:t>cuaderno con hojas cuadriculadas</a:t>
            </a:r>
            <a:r>
              <a:rPr lang="es-ES" dirty="0" smtClean="0"/>
              <a:t>.</a:t>
            </a:r>
          </a:p>
          <a:p>
            <a:r>
              <a:rPr lang="es-ES" dirty="0" smtClean="0"/>
              <a:t>Set de reglas.</a:t>
            </a:r>
          </a:p>
          <a:p>
            <a:r>
              <a:rPr lang="es-ES" dirty="0" smtClean="0"/>
              <a:t>Bolígrafos, lápiz (HB), goma de borrar y sacapuntas.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493948" y="3068960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EDUCACIÓN PLÁSTICA Y VISUAL</a:t>
            </a:r>
          </a:p>
          <a:p>
            <a:r>
              <a:rPr lang="es-ES" dirty="0"/>
              <a:t>-Cuaderno Art </a:t>
            </a:r>
            <a:r>
              <a:rPr lang="es-ES" dirty="0" err="1"/>
              <a:t>creation</a:t>
            </a:r>
            <a:r>
              <a:rPr lang="es-ES" dirty="0"/>
              <a:t> de </a:t>
            </a:r>
            <a:r>
              <a:rPr lang="es-ES" dirty="0" err="1"/>
              <a:t>Talens</a:t>
            </a:r>
            <a:r>
              <a:rPr lang="es-ES" dirty="0"/>
              <a:t> (cualquier color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-Juego de escuadra y cartabón (no flexibles y sin </a:t>
            </a:r>
            <a:r>
              <a:rPr lang="es-ES" dirty="0" err="1"/>
              <a:t>milimetrar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-Regla de 30 </a:t>
            </a:r>
            <a:r>
              <a:rPr lang="es-ES" dirty="0" smtClean="0"/>
              <a:t>cm.</a:t>
            </a:r>
            <a:endParaRPr lang="es-ES" dirty="0"/>
          </a:p>
          <a:p>
            <a:r>
              <a:rPr lang="es-ES" dirty="0"/>
              <a:t>-</a:t>
            </a:r>
            <a:r>
              <a:rPr lang="es-ES" dirty="0" smtClean="0"/>
              <a:t>Compás.</a:t>
            </a:r>
            <a:endParaRPr lang="es-ES" dirty="0"/>
          </a:p>
          <a:p>
            <a:r>
              <a:rPr lang="es-ES" dirty="0" smtClean="0"/>
              <a:t>-Lápiz</a:t>
            </a:r>
            <a:r>
              <a:rPr lang="es-ES" dirty="0"/>
              <a:t>, sacapuntas, </a:t>
            </a:r>
            <a:r>
              <a:rPr lang="es-ES" dirty="0" smtClean="0"/>
              <a:t>goma.</a:t>
            </a:r>
            <a:endParaRPr lang="es-ES" dirty="0"/>
          </a:p>
          <a:p>
            <a:r>
              <a:rPr lang="es-ES" dirty="0"/>
              <a:t>-Caja de lápices </a:t>
            </a:r>
            <a:r>
              <a:rPr lang="es-ES" dirty="0" err="1" smtClean="0"/>
              <a:t>acuarelables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-</a:t>
            </a:r>
            <a:r>
              <a:rPr lang="es-ES" dirty="0" smtClean="0"/>
              <a:t>Pincel.</a:t>
            </a:r>
            <a:endParaRPr lang="es-ES" dirty="0"/>
          </a:p>
          <a:p>
            <a:r>
              <a:rPr lang="es-ES" dirty="0"/>
              <a:t>-Carpeta de plástico con cierre para guardar el </a:t>
            </a:r>
            <a:r>
              <a:rPr lang="es-ES" dirty="0" smtClean="0"/>
              <a:t>material.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09754" y="573325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13159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478489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BIOLOGÍA Y GEOLOGÍA</a:t>
            </a:r>
          </a:p>
          <a:p>
            <a:r>
              <a:rPr lang="es-ES" dirty="0" smtClean="0"/>
              <a:t>- Cuaderno </a:t>
            </a:r>
            <a:r>
              <a:rPr lang="es-ES" dirty="0"/>
              <a:t>(exclusivo para Biología y Geología) o bien hojas de recambio de cualquier tipo (</a:t>
            </a:r>
            <a:r>
              <a:rPr lang="es-ES" dirty="0" smtClean="0"/>
              <a:t>cuadros,</a:t>
            </a:r>
            <a:r>
              <a:rPr lang="es-ES" dirty="0"/>
              <a:t> rayas, folio blanco, ...) de tamaño folio y fundas de plástico</a:t>
            </a:r>
            <a:r>
              <a:rPr lang="es-ES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Bolígrafos </a:t>
            </a:r>
            <a:r>
              <a:rPr lang="es-ES" dirty="0"/>
              <a:t>(azul o negro y rojo), lápiz, lápices de colores, regla</a:t>
            </a:r>
            <a:r>
              <a:rPr lang="es-E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dirty="0"/>
              <a:t>Agenda </a:t>
            </a:r>
            <a:r>
              <a:rPr lang="es-ES" dirty="0" smtClean="0"/>
              <a:t>escolar (no hay modelo oficial de centro, cualquiera de las que hay en el mercado).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70925" y="3284984"/>
            <a:ext cx="8352928" cy="219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escolar bilingüe inglés- </a:t>
            </a:r>
            <a:r>
              <a:rPr lang="es-ES" dirty="0" smtClean="0">
                <a:ea typeface="Calibri"/>
              </a:rPr>
              <a:t>español.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Estuche </a:t>
            </a:r>
            <a:r>
              <a:rPr lang="es-ES" dirty="0" smtClean="0">
                <a:ea typeface="Calibri"/>
              </a:rPr>
              <a:t>completo.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endParaRPr lang="es-ES" dirty="0" smtClean="0">
              <a:ea typeface="Calibri"/>
            </a:endParaRPr>
          </a:p>
          <a:p>
            <a:pPr lvl="0"/>
            <a:r>
              <a:rPr lang="es-ES" dirty="0" smtClean="0">
                <a:ea typeface="Calibri"/>
              </a:rPr>
              <a:t>SOLO PARA GRUPOS PLURILINGÜES.</a:t>
            </a:r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Libro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lectura</a:t>
            </a:r>
            <a:r>
              <a:rPr lang="en-GB" dirty="0"/>
              <a:t> </a:t>
            </a:r>
            <a:r>
              <a:rPr lang="en-GB" i="1" dirty="0" smtClean="0"/>
              <a:t>The </a:t>
            </a:r>
            <a:r>
              <a:rPr lang="en-GB" i="1" dirty="0"/>
              <a:t>treasure </a:t>
            </a:r>
            <a:r>
              <a:rPr lang="en-GB" i="1" dirty="0" smtClean="0"/>
              <a:t>seekers</a:t>
            </a:r>
            <a:r>
              <a:rPr lang="en-GB" dirty="0" smtClean="0"/>
              <a:t>, Ed. Burlington</a:t>
            </a:r>
            <a:r>
              <a:rPr lang="es-ES" dirty="0" smtClean="0"/>
              <a:t>, </a:t>
            </a:r>
            <a:r>
              <a:rPr lang="en-GB" dirty="0" smtClean="0"/>
              <a:t>ISBN </a:t>
            </a:r>
            <a:r>
              <a:rPr lang="es-ES" dirty="0" smtClean="0"/>
              <a:t>9789963481897.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67544" y="566124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55173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FÍSICA Y QUÍMICA</a:t>
            </a:r>
          </a:p>
          <a:p>
            <a:pPr lvl="0" fontAlgn="base"/>
            <a:r>
              <a:rPr lang="es-ES_tradnl" dirty="0"/>
              <a:t>Libreta exclusiva para la materia. En el caso de usar archivador, un apartado </a:t>
            </a:r>
            <a:r>
              <a:rPr lang="es-ES_tradnl" dirty="0" err="1"/>
              <a:t>espec</a:t>
            </a:r>
            <a:r>
              <a:rPr lang="es-ES" dirty="0"/>
              <a:t>í</a:t>
            </a:r>
            <a:r>
              <a:rPr lang="es-ES_tradnl" dirty="0" err="1"/>
              <a:t>fico</a:t>
            </a:r>
            <a:r>
              <a:rPr lang="es-ES_tradnl" dirty="0"/>
              <a:t> para la </a:t>
            </a:r>
            <a:r>
              <a:rPr lang="es-ES_tradnl" dirty="0" smtClean="0"/>
              <a:t>asignatura.</a:t>
            </a:r>
            <a:endParaRPr lang="es-ES" dirty="0"/>
          </a:p>
          <a:p>
            <a:pPr lvl="0" fontAlgn="base"/>
            <a:r>
              <a:rPr lang="es-ES_tradnl" dirty="0"/>
              <a:t>Calculadora </a:t>
            </a:r>
            <a:r>
              <a:rPr lang="es-ES_tradnl" dirty="0" smtClean="0"/>
              <a:t>básica.</a:t>
            </a:r>
            <a:endParaRPr lang="es-ES" dirty="0"/>
          </a:p>
          <a:p>
            <a:r>
              <a:rPr lang="es-ES_tradnl" dirty="0"/>
              <a:t>Algunas fundas </a:t>
            </a:r>
            <a:r>
              <a:rPr lang="es-ES_tradnl" dirty="0" smtClean="0"/>
              <a:t>separadoras.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93948" y="3269712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EDUCACIÓN PLÁSTICA Y VISUAL</a:t>
            </a:r>
          </a:p>
          <a:p>
            <a:r>
              <a:rPr lang="es-ES" dirty="0"/>
              <a:t>-Cuaderno Art </a:t>
            </a:r>
            <a:r>
              <a:rPr lang="es-ES" dirty="0" err="1"/>
              <a:t>creation</a:t>
            </a:r>
            <a:r>
              <a:rPr lang="es-ES" dirty="0"/>
              <a:t> de </a:t>
            </a:r>
            <a:r>
              <a:rPr lang="es-ES" dirty="0" err="1"/>
              <a:t>Talens</a:t>
            </a:r>
            <a:r>
              <a:rPr lang="es-ES" dirty="0"/>
              <a:t> (cualquier color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-Juego de escuadra y cartabón (no flexibles y sin </a:t>
            </a:r>
            <a:r>
              <a:rPr lang="es-ES" dirty="0" err="1"/>
              <a:t>milimetrar</a:t>
            </a:r>
            <a:r>
              <a:rPr lang="es-ES" dirty="0" smtClean="0"/>
              <a:t>).</a:t>
            </a:r>
            <a:endParaRPr lang="es-ES" dirty="0"/>
          </a:p>
          <a:p>
            <a:r>
              <a:rPr lang="es-ES" dirty="0"/>
              <a:t>-Regla de 30 </a:t>
            </a:r>
            <a:r>
              <a:rPr lang="es-ES" dirty="0" smtClean="0"/>
              <a:t>cm.</a:t>
            </a:r>
            <a:endParaRPr lang="es-ES" dirty="0"/>
          </a:p>
          <a:p>
            <a:r>
              <a:rPr lang="es-ES" dirty="0"/>
              <a:t>-</a:t>
            </a:r>
            <a:r>
              <a:rPr lang="es-ES" dirty="0" smtClean="0"/>
              <a:t>Compás.</a:t>
            </a:r>
            <a:endParaRPr lang="es-ES" dirty="0"/>
          </a:p>
          <a:p>
            <a:r>
              <a:rPr lang="es-ES" dirty="0"/>
              <a:t>-Lápiz, sacapuntas, </a:t>
            </a:r>
            <a:r>
              <a:rPr lang="es-ES" dirty="0" smtClean="0"/>
              <a:t>goma.</a:t>
            </a:r>
            <a:endParaRPr lang="es-ES" dirty="0"/>
          </a:p>
          <a:p>
            <a:r>
              <a:rPr lang="es-ES" dirty="0"/>
              <a:t>-Caja de lápices </a:t>
            </a:r>
            <a:r>
              <a:rPr lang="es-ES" dirty="0" err="1" smtClean="0"/>
              <a:t>acuarelables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-</a:t>
            </a:r>
            <a:r>
              <a:rPr lang="es-ES" dirty="0" smtClean="0"/>
              <a:t>Pincel.</a:t>
            </a:r>
            <a:endParaRPr lang="es-ES" dirty="0"/>
          </a:p>
          <a:p>
            <a:r>
              <a:rPr lang="es-ES" dirty="0"/>
              <a:t>-Carpeta de plástico con cierre para guardar el </a:t>
            </a:r>
            <a:r>
              <a:rPr lang="es-ES" dirty="0" smtClean="0"/>
              <a:t>material.</a:t>
            </a:r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64603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70925" y="1628800"/>
            <a:ext cx="8352928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escolar bilingüe inglés- </a:t>
            </a:r>
            <a:r>
              <a:rPr lang="es-ES" dirty="0" smtClean="0">
                <a:ea typeface="Calibri"/>
              </a:rPr>
              <a:t>español.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Estuche </a:t>
            </a:r>
            <a:r>
              <a:rPr lang="es-ES" dirty="0" smtClean="0">
                <a:ea typeface="Calibri"/>
              </a:rPr>
              <a:t>completo.</a:t>
            </a:r>
            <a:endParaRPr lang="es-ES" dirty="0">
              <a:ea typeface="Calibri"/>
            </a:endParaRPr>
          </a:p>
          <a:p>
            <a:pPr>
              <a:lnSpc>
                <a:spcPct val="115000"/>
              </a:lnSpc>
            </a:pPr>
            <a:r>
              <a:rPr lang="es-ES" dirty="0" smtClean="0">
                <a:ea typeface="Calibri"/>
              </a:rPr>
              <a:t>ADEMÁS, SOLO </a:t>
            </a:r>
            <a:r>
              <a:rPr lang="es-ES" dirty="0">
                <a:ea typeface="Calibri"/>
              </a:rPr>
              <a:t>PARA GRUPOS </a:t>
            </a:r>
            <a:r>
              <a:rPr lang="es-ES" dirty="0" smtClean="0">
                <a:ea typeface="Calibri"/>
              </a:rPr>
              <a:t>PLURILINGÜES</a:t>
            </a:r>
            <a:r>
              <a:rPr lang="es-ES" dirty="0">
                <a:ea typeface="Calibri"/>
              </a:rPr>
              <a:t>:</a:t>
            </a:r>
            <a:endParaRPr lang="es-ES" dirty="0" smtClean="0">
              <a:ea typeface="Calibri"/>
            </a:endParaRPr>
          </a:p>
          <a:p>
            <a:pPr>
              <a:lnSpc>
                <a:spcPct val="115000"/>
              </a:lnSpc>
            </a:pPr>
            <a:r>
              <a:rPr lang="es-ES" dirty="0" smtClean="0"/>
              <a:t>- </a:t>
            </a:r>
            <a:r>
              <a:rPr lang="en-GB" dirty="0" err="1" smtClean="0"/>
              <a:t>Libro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lectura</a:t>
            </a:r>
            <a:r>
              <a:rPr lang="en-GB" dirty="0"/>
              <a:t> </a:t>
            </a:r>
            <a:r>
              <a:rPr lang="en-US" i="1" dirty="0"/>
              <a:t>A dangerous </a:t>
            </a:r>
            <a:r>
              <a:rPr lang="en-US" i="1" dirty="0" smtClean="0"/>
              <a:t>game,  </a:t>
            </a:r>
            <a:r>
              <a:rPr lang="en-US" dirty="0" smtClean="0"/>
              <a:t>Ed. Burlington. ISBN  9789925303441.</a:t>
            </a:r>
            <a:endParaRPr lang="en-US" dirty="0"/>
          </a:p>
        </p:txBody>
      </p:sp>
      <p:sp>
        <p:nvSpPr>
          <p:cNvPr id="6" name="5 CuadroTexto"/>
          <p:cNvSpPr txBox="1"/>
          <p:nvPr/>
        </p:nvSpPr>
        <p:spPr>
          <a:xfrm>
            <a:off x="550927" y="429309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533581" y="530120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65355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FÍSICA Y QUÍMICA</a:t>
            </a:r>
          </a:p>
          <a:p>
            <a:pPr lvl="0" fontAlgn="base"/>
            <a:r>
              <a:rPr lang="es-ES_tradnl" dirty="0"/>
              <a:t>Libreta exclusiva para la materia. En el caso de usar archivador, un apartado </a:t>
            </a:r>
            <a:r>
              <a:rPr lang="es-ES_tradnl" dirty="0" err="1"/>
              <a:t>espec</a:t>
            </a:r>
            <a:r>
              <a:rPr lang="es-ES" dirty="0"/>
              <a:t>í</a:t>
            </a:r>
            <a:r>
              <a:rPr lang="es-ES_tradnl" dirty="0" err="1"/>
              <a:t>fico</a:t>
            </a:r>
            <a:r>
              <a:rPr lang="es-ES_tradnl" dirty="0"/>
              <a:t> para la </a:t>
            </a:r>
            <a:r>
              <a:rPr lang="es-ES_tradnl" dirty="0" smtClean="0"/>
              <a:t>asignatura.</a:t>
            </a:r>
            <a:endParaRPr lang="es-ES" dirty="0"/>
          </a:p>
          <a:p>
            <a:pPr lvl="0" fontAlgn="base"/>
            <a:r>
              <a:rPr lang="es-ES_tradnl" dirty="0"/>
              <a:t>Calculadora </a:t>
            </a:r>
            <a:r>
              <a:rPr lang="es-ES_tradnl" dirty="0" smtClean="0"/>
              <a:t>básica.</a:t>
            </a:r>
            <a:endParaRPr lang="es-ES" dirty="0"/>
          </a:p>
          <a:p>
            <a:r>
              <a:rPr lang="es-ES_tradnl" dirty="0"/>
              <a:t>Algunas fundas </a:t>
            </a:r>
            <a:r>
              <a:rPr lang="es-ES_tradnl" dirty="0" smtClean="0"/>
              <a:t>separadoras.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72280" y="2995287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TECNOLOGÍA</a:t>
            </a:r>
          </a:p>
          <a:p>
            <a:r>
              <a:rPr lang="es-ES" dirty="0"/>
              <a:t>El cuadernillo de actividades que se le proporcionará al alumno a lo largo del </a:t>
            </a:r>
            <a:r>
              <a:rPr lang="es-ES" dirty="0" smtClean="0"/>
              <a:t>curso.</a:t>
            </a:r>
          </a:p>
          <a:p>
            <a:r>
              <a:rPr lang="es-ES" dirty="0" smtClean="0"/>
              <a:t>Un </a:t>
            </a:r>
            <a:r>
              <a:rPr lang="es-ES" dirty="0"/>
              <a:t>cuaderno con hojas </a:t>
            </a:r>
            <a:r>
              <a:rPr lang="es-ES" dirty="0" smtClean="0"/>
              <a:t>cuadriculadas</a:t>
            </a:r>
            <a:r>
              <a:rPr lang="es-ES" dirty="0"/>
              <a:t> </a:t>
            </a:r>
            <a:r>
              <a:rPr lang="es-ES" dirty="0" smtClean="0"/>
              <a:t>o archivador de hojas cuadriculadas. </a:t>
            </a:r>
          </a:p>
          <a:p>
            <a:r>
              <a:rPr lang="es-ES" dirty="0" smtClean="0"/>
              <a:t>Blog del departamento y </a:t>
            </a:r>
            <a:r>
              <a:rPr lang="es-ES" dirty="0" err="1" smtClean="0"/>
              <a:t>Classroom</a:t>
            </a:r>
            <a:r>
              <a:rPr lang="es-ES" dirty="0" smtClean="0"/>
              <a:t>. </a:t>
            </a:r>
          </a:p>
          <a:p>
            <a:r>
              <a:rPr lang="es-ES" dirty="0" smtClean="0"/>
              <a:t>Set de reglas.</a:t>
            </a:r>
          </a:p>
          <a:p>
            <a:r>
              <a:rPr lang="es-ES" dirty="0" smtClean="0"/>
              <a:t>Bolígrafos, lápiz (HB), goma de borrar y sacapuntas.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503493" y="470344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50437" y="5349777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EMPRENDIMIENTO PERSONAL Y SOCIAL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  <a:ea typeface="Times New Roman"/>
              </a:rPr>
              <a:t>Bolígrafos, folios, 10 fundas de plástico y archivador compartido con otras materias.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</a:rPr>
              <a:t>Calculadora.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6396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478489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BIOLOGÍA Y GEOLOGÍA</a:t>
            </a:r>
          </a:p>
          <a:p>
            <a:r>
              <a:rPr lang="es-ES" dirty="0" smtClean="0"/>
              <a:t>- Cuaderno </a:t>
            </a:r>
            <a:r>
              <a:rPr lang="es-ES" dirty="0"/>
              <a:t>(exclusivo para Biología y Geología) o bien hojas de recambio de cualquier tipo (</a:t>
            </a:r>
            <a:r>
              <a:rPr lang="es-ES" dirty="0" smtClean="0"/>
              <a:t>cuadros,</a:t>
            </a:r>
            <a:r>
              <a:rPr lang="es-ES" dirty="0"/>
              <a:t> rayas, folio blanco, ...) de tamaño folio y fundas de plástico</a:t>
            </a:r>
            <a:r>
              <a:rPr lang="es-ES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Bolígrafos </a:t>
            </a:r>
            <a:r>
              <a:rPr lang="es-ES" dirty="0"/>
              <a:t>(azul o negro y rojo), lápiz, lápices de colores, regla</a:t>
            </a:r>
            <a:r>
              <a:rPr lang="es-E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dirty="0"/>
              <a:t>Agenda </a:t>
            </a:r>
            <a:r>
              <a:rPr lang="es-ES" dirty="0" smtClean="0"/>
              <a:t>escolar (no hay modelo oficial de centro, cualquiera de las que hay en el mercado).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70925" y="3356992"/>
            <a:ext cx="8352928" cy="2432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escolar bilingüe inglés- </a:t>
            </a:r>
            <a:r>
              <a:rPr lang="es-ES" dirty="0" smtClean="0">
                <a:ea typeface="Calibri"/>
              </a:rPr>
              <a:t>español para grupos no plurilingües.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 smtClean="0">
                <a:ea typeface="Calibri"/>
              </a:rPr>
              <a:t>Estuche completo.</a:t>
            </a:r>
            <a:endParaRPr lang="es-ES" dirty="0">
              <a:ea typeface="Calibri"/>
            </a:endParaRPr>
          </a:p>
          <a:p>
            <a:r>
              <a:rPr lang="es-ES" dirty="0" smtClean="0">
                <a:ea typeface="Calibri"/>
              </a:rPr>
              <a:t>ADEMÁS, SOLO </a:t>
            </a:r>
            <a:r>
              <a:rPr lang="es-ES" dirty="0">
                <a:ea typeface="Calibri"/>
              </a:rPr>
              <a:t>PARA GRUPOS </a:t>
            </a:r>
            <a:r>
              <a:rPr lang="es-ES" dirty="0" smtClean="0">
                <a:ea typeface="Calibri"/>
              </a:rPr>
              <a:t>PLURILINGÜES</a:t>
            </a:r>
            <a:r>
              <a:rPr lang="es-ES" dirty="0">
                <a:ea typeface="Calibri"/>
              </a:rPr>
              <a:t>:</a:t>
            </a:r>
            <a:endParaRPr lang="es-ES" dirty="0" smtClean="0">
              <a:ea typeface="Calibri"/>
            </a:endParaRPr>
          </a:p>
          <a:p>
            <a:pPr marL="285750" indent="-285750">
              <a:buFontTx/>
              <a:buChar char="-"/>
            </a:pPr>
            <a:r>
              <a:rPr lang="en-GB" dirty="0" err="1" smtClean="0"/>
              <a:t>Libro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lectura</a:t>
            </a:r>
            <a:r>
              <a:rPr lang="en-GB" dirty="0"/>
              <a:t> </a:t>
            </a:r>
            <a:r>
              <a:rPr lang="en-US" i="1" dirty="0"/>
              <a:t>A Sherlock Homes collection,  </a:t>
            </a:r>
            <a:r>
              <a:rPr lang="en-US" dirty="0"/>
              <a:t>Ed. Burlington. ISBN  </a:t>
            </a:r>
            <a:r>
              <a:rPr lang="es-ES" dirty="0" smtClean="0"/>
              <a:t>9789963488810.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Diccionario </a:t>
            </a:r>
            <a:r>
              <a:rPr lang="es-ES" dirty="0" err="1" smtClean="0"/>
              <a:t>pocket</a:t>
            </a:r>
            <a:r>
              <a:rPr lang="es-ES" dirty="0" smtClean="0"/>
              <a:t> bilingüe inglés-español.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487596" y="572461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711507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78489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FÍSICA Y QUÍMICA</a:t>
            </a:r>
          </a:p>
          <a:p>
            <a:pPr lvl="0" fontAlgn="base"/>
            <a:r>
              <a:rPr lang="es-ES_tradnl" dirty="0"/>
              <a:t>Libreta exclusiva para la materia. En el caso de usar archivador, un apartado </a:t>
            </a:r>
            <a:r>
              <a:rPr lang="es-ES_tradnl" dirty="0" err="1"/>
              <a:t>espec</a:t>
            </a:r>
            <a:r>
              <a:rPr lang="es-ES" dirty="0"/>
              <a:t>í</a:t>
            </a:r>
            <a:r>
              <a:rPr lang="es-ES_tradnl" dirty="0" err="1"/>
              <a:t>fico</a:t>
            </a:r>
            <a:r>
              <a:rPr lang="es-ES_tradnl" dirty="0"/>
              <a:t> para la </a:t>
            </a:r>
            <a:r>
              <a:rPr lang="es-ES_tradnl" dirty="0" smtClean="0"/>
              <a:t>asignatura.</a:t>
            </a:r>
            <a:endParaRPr lang="es-ES" dirty="0"/>
          </a:p>
          <a:p>
            <a:pPr lvl="0" fontAlgn="base"/>
            <a:r>
              <a:rPr lang="es-ES_tradnl" dirty="0"/>
              <a:t>Calculadora </a:t>
            </a:r>
            <a:r>
              <a:rPr lang="es-ES_tradnl" dirty="0" smtClean="0"/>
              <a:t>básica.</a:t>
            </a:r>
            <a:endParaRPr lang="es-ES" dirty="0"/>
          </a:p>
          <a:p>
            <a:r>
              <a:rPr lang="es-ES_tradnl" dirty="0"/>
              <a:t>Algunas fundas </a:t>
            </a:r>
            <a:r>
              <a:rPr lang="es-ES_tradnl" dirty="0" smtClean="0"/>
              <a:t>separadoras.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44515" y="3140968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BIOLOGÍA Y GEOLOGÍA</a:t>
            </a:r>
          </a:p>
          <a:p>
            <a:r>
              <a:rPr lang="es-ES" dirty="0" smtClean="0"/>
              <a:t>- Cuaderno </a:t>
            </a:r>
            <a:r>
              <a:rPr lang="es-ES" dirty="0"/>
              <a:t>(exclusivo para Biología y Geología) o bien hojas de recambio de cualquier tipo (</a:t>
            </a:r>
            <a:r>
              <a:rPr lang="es-ES" dirty="0" smtClean="0"/>
              <a:t>cuadros,</a:t>
            </a:r>
            <a:r>
              <a:rPr lang="es-ES" dirty="0"/>
              <a:t> rayas, folio blanco, ...) de tamaño folio y fundas de plástico</a:t>
            </a:r>
            <a:r>
              <a:rPr lang="es-ES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Bolígrafos </a:t>
            </a:r>
            <a:r>
              <a:rPr lang="es-ES" dirty="0"/>
              <a:t>(azul o negro y rojo), lápiz, lápices de colores, regla</a:t>
            </a:r>
            <a:r>
              <a:rPr lang="es-E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dirty="0"/>
              <a:t>Agenda </a:t>
            </a:r>
            <a:r>
              <a:rPr lang="es-ES" dirty="0" smtClean="0"/>
              <a:t>escolar (no hay modelo oficial de centro, cualquiera de las que hay en el mercado). 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426259" y="5158969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62795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87003" y="548680"/>
            <a:ext cx="2120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º ESO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70925" y="1489384"/>
            <a:ext cx="8352928" cy="2557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INGLÉS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Libreta de </a:t>
            </a:r>
            <a:r>
              <a:rPr lang="es-ES" dirty="0" smtClean="0">
                <a:ea typeface="Calibri"/>
              </a:rPr>
              <a:t>trabajo.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Diccionario escolar bilingüe inglés- </a:t>
            </a:r>
            <a:r>
              <a:rPr lang="es-ES" dirty="0" smtClean="0">
                <a:ea typeface="Calibri"/>
              </a:rPr>
              <a:t>español (para grupos no plurilingües).</a:t>
            </a:r>
            <a:endParaRPr lang="es-ES" dirty="0">
              <a:ea typeface="Calibri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es-ES" dirty="0">
                <a:ea typeface="Calibri"/>
              </a:rPr>
              <a:t>Estuche </a:t>
            </a:r>
            <a:r>
              <a:rPr lang="es-ES" dirty="0" smtClean="0">
                <a:ea typeface="Calibri"/>
              </a:rPr>
              <a:t>completo.</a:t>
            </a:r>
          </a:p>
          <a:p>
            <a:pPr>
              <a:lnSpc>
                <a:spcPct val="115000"/>
              </a:lnSpc>
            </a:pPr>
            <a:r>
              <a:rPr lang="es-ES" dirty="0" smtClean="0">
                <a:ea typeface="Calibri"/>
              </a:rPr>
              <a:t>ADEMÁS, SOLO </a:t>
            </a:r>
            <a:r>
              <a:rPr lang="es-ES" dirty="0">
                <a:ea typeface="Calibri"/>
              </a:rPr>
              <a:t>PARA GRUPOS </a:t>
            </a:r>
            <a:r>
              <a:rPr lang="es-ES" dirty="0" smtClean="0">
                <a:ea typeface="Calibri"/>
              </a:rPr>
              <a:t>PLURILINGÜES</a:t>
            </a:r>
            <a:r>
              <a:rPr lang="es-ES" dirty="0">
                <a:ea typeface="Calibri"/>
              </a:rPr>
              <a:t>:</a:t>
            </a:r>
            <a:endParaRPr lang="es-ES" dirty="0" smtClean="0">
              <a:ea typeface="Calibri"/>
            </a:endParaRPr>
          </a:p>
          <a:p>
            <a:pPr marL="285750" indent="-285750">
              <a:lnSpc>
                <a:spcPct val="115000"/>
              </a:lnSpc>
              <a:buFontTx/>
              <a:buChar char="-"/>
            </a:pPr>
            <a:r>
              <a:rPr lang="en-GB" dirty="0" err="1" smtClean="0"/>
              <a:t>Libro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lectura</a:t>
            </a:r>
            <a:r>
              <a:rPr lang="en-GB" dirty="0"/>
              <a:t> </a:t>
            </a:r>
            <a:r>
              <a:rPr lang="en-US" i="1" dirty="0" smtClean="0"/>
              <a:t>Dracula,  </a:t>
            </a:r>
            <a:r>
              <a:rPr lang="en-US" dirty="0"/>
              <a:t>Ed. Burlington. ISBN  </a:t>
            </a:r>
            <a:r>
              <a:rPr lang="es-ES" dirty="0" smtClean="0"/>
              <a:t>9789963488834.</a:t>
            </a:r>
          </a:p>
          <a:p>
            <a:pPr marL="285750" indent="-285750">
              <a:lnSpc>
                <a:spcPct val="115000"/>
              </a:lnSpc>
              <a:buFontTx/>
              <a:buChar char="-"/>
            </a:pPr>
            <a:r>
              <a:rPr lang="es-ES" dirty="0" smtClean="0"/>
              <a:t>Diccionario avanzado bilingüe inglés-español. </a:t>
            </a:r>
            <a:endParaRPr lang="es-ES" dirty="0">
              <a:ea typeface="Calibri"/>
            </a:endParaRPr>
          </a:p>
          <a:p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29042" y="3723841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MÚSICA</a:t>
            </a:r>
          </a:p>
          <a:p>
            <a:r>
              <a:rPr lang="es-ES" dirty="0" smtClean="0"/>
              <a:t>- </a:t>
            </a:r>
            <a:r>
              <a:rPr lang="es-ES" dirty="0">
                <a:solidFill>
                  <a:srgbClr val="222222"/>
                </a:solidFill>
                <a:latin typeface="Arial"/>
                <a:ea typeface="Times New Roman"/>
              </a:rPr>
              <a:t>Ukelele soprano, flauta dulce y materiales fungibles.</a:t>
            </a:r>
            <a:endParaRPr lang="es-ES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520749" y="437017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LENGUA CASTELLANA Y LITERATURA</a:t>
            </a:r>
          </a:p>
          <a:p>
            <a:r>
              <a:rPr lang="es-ES" dirty="0" smtClean="0"/>
              <a:t>-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Tres libros de lectura que se indicarán a inicio de curso. </a:t>
            </a:r>
            <a:endParaRPr lang="es-ES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570925" y="5011810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FORMACIÓN Y ORIENTACIÓN PROFESIONAL Y PERSONAL/ PROYECTO DE INVESTIGACIÓN: EDUCACIÓN FINANCIERA Y CONSUMO RESPONSABLE/ ECONOMÍA Y EMPRENDIMIENTO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  <a:ea typeface="Times New Roman"/>
              </a:rPr>
              <a:t>Bolígrafos, folios, 10 fundas de plástico y archivador compartido con otras materias.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rgbClr val="222222"/>
                </a:solidFill>
                <a:latin typeface="Arial"/>
              </a:rPr>
              <a:t>Calculadora.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61749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1470</Words>
  <Application>Microsoft Office PowerPoint</Application>
  <PresentationFormat>Presentación en pantalla (4:3)</PresentationFormat>
  <Paragraphs>191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MATERIALES QUE HA DE ADQUIRIR EL ALUMNADO PARA LAS DISTINTAS MATERIAS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MATERIALES QUE HA DE ADQUIRIR EL ALUMNADO PARA LAS DISTINTAS MATERIAS</dc:title>
  <dc:creator>GESTION</dc:creator>
  <cp:lastModifiedBy>GESTION</cp:lastModifiedBy>
  <cp:revision>6</cp:revision>
  <dcterms:created xsi:type="dcterms:W3CDTF">2025-07-28T10:54:16Z</dcterms:created>
  <dcterms:modified xsi:type="dcterms:W3CDTF">2025-07-28T11:46:35Z</dcterms:modified>
</cp:coreProperties>
</file>